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16/05/2012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16/05/2012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16/05/2012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16/05/2012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16/05/2012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16/05/2012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16/05/2012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16/05/2012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16/05/2012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16/05/2012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6C8D-E80E-E542-9227-54FAE565FDD3}" type="datetimeFigureOut">
              <a:rPr lang="es-ES_tradnl" smtClean="0"/>
              <a:pPr/>
              <a:t>16/05/2012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66C8D-E80E-E542-9227-54FAE565FDD3}" type="datetimeFigureOut">
              <a:rPr lang="es-ES_tradnl" smtClean="0"/>
              <a:pPr/>
              <a:t>16/05/2012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29718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6000" b="1" smtClean="0">
                <a:latin typeface="Arial" pitchFamily="34" charset="0"/>
                <a:cs typeface="Arial" pitchFamily="34" charset="0"/>
              </a:rPr>
              <a:t>PROCESOS LEGALES Y TOMA DE DECISION</a:t>
            </a:r>
            <a:br>
              <a:rPr lang="es-MX" sz="6000" b="1" smtClean="0">
                <a:latin typeface="Arial" pitchFamily="34" charset="0"/>
                <a:cs typeface="Arial" pitchFamily="34" charset="0"/>
              </a:rPr>
            </a:br>
            <a:r>
              <a:rPr lang="es-MX" sz="6000" b="1" smtClean="0">
                <a:latin typeface="Arial" pitchFamily="34" charset="0"/>
                <a:cs typeface="Arial" pitchFamily="34" charset="0"/>
              </a:rPr>
              <a:t>U.S.E.B.E.Q.</a:t>
            </a:r>
            <a:endParaRPr lang="es-MX" sz="60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68760"/>
            <a:ext cx="7772400" cy="520824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	</a:t>
            </a: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IV.	 Cumplir con todos los servicios de higiene y prevención de accidentes, creando Comisiones Mixtas, mismas que reglamentarán esta actividad de acuerdo con las disposiciones legales vigentes y las necesidades propias de los centros de trabajo;</a:t>
            </a: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 </a:t>
            </a: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V. Reinstalar a los trabajadores en las plazas de las cuales los hubieren separado injustificadamente, y hacer el pago de los salarios vencidos y demás prestaciones a que fueren condenadas por laudo ejecutoriado, o a la elección del Trabajador a indemnizarlo con tres meses de salario y salarios caídos;</a:t>
            </a: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	</a:t>
            </a: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74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68760"/>
            <a:ext cx="7772400" cy="520824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	</a:t>
            </a: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	</a:t>
            </a: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	En los casos de supresión de plazas, plenamente justificadas, los trabajadores afectados tendrán derecho a que se le otorgue otra equivalente en categoría y sueldo, o a elección del trabajador a que se le indemnice en los términos del párrafo anterior.</a:t>
            </a: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 </a:t>
            </a: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VI.	Asignar partidas suficientes en los presupuestos de Egresos correspondientes para pagar indemnizaciones y demás obligaciones económicas a los trabajadores en los supuestos de esta Ley;</a:t>
            </a: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70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68760"/>
            <a:ext cx="7772400" cy="520824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	</a:t>
            </a: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	</a:t>
            </a: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VII. Proporcionar a los trabajadores, útiles, instrumentos, materiales, vestuario y equipo de seguridad suficientes e idóneos para desempeñar su trabajo, reponiéndoselos sin costo alguno por el desgaste natural o deterioro accidental;</a:t>
            </a: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VIII. Conceder licencias de acuerdo con las normas establecidas en la presente  Ley;</a:t>
            </a: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IX. Hacer las deducciones que soliciten los Sindicatos de Trabajadores, siempre que se ajusten a los términos de esta Ley;</a:t>
            </a: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56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68760"/>
            <a:ext cx="7772400" cy="520824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/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Efectuar el pago de marcha, equivalente al importe de dos meses del último sueldo percibido;</a:t>
            </a: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XI. Otorgar a los trabajadores el pago de una prima de antigüedad consistente en doce  días de salario por cada año de servicios, como mínimo;</a:t>
            </a: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XII. Contribuir al fomento de las actividades deportivas de los trabajadores, proporcionándoles instalaciones útiles e implementos necesarios para la práctica del deporte en forma permanente;</a:t>
            </a: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59043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68760"/>
            <a:ext cx="7772400" cy="520824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XIII. Otorgar a los trabajadores los beneficios de la seguridad social integral;</a:t>
            </a: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	En cuanto a subsidios como consecuencia de la seguridad social, se estará a lo dispuesto en la Ley correspondiente.</a:t>
            </a: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 </a:t>
            </a: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XIV. Promover el mejoramiento físico, intelectual, moral y social del trabajador y de su familia.</a:t>
            </a: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34295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68760"/>
            <a:ext cx="7772400" cy="520824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/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	</a:t>
            </a:r>
            <a:r>
              <a:rPr lang="es-MX" sz="2000" b="1" dirty="0">
                <a:latin typeface="Arial" pitchFamily="34" charset="0"/>
                <a:cs typeface="Arial" pitchFamily="34" charset="0"/>
              </a:rPr>
              <a:t>Artículo 53</a:t>
            </a:r>
            <a:r>
              <a:rPr lang="es-MX" sz="2000" dirty="0">
                <a:latin typeface="Arial" pitchFamily="34" charset="0"/>
                <a:cs typeface="Arial" pitchFamily="34" charset="0"/>
              </a:rPr>
              <a:t>. Queda prohibido a las dependencias del Estado y municipios:</a:t>
            </a: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 </a:t>
            </a: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I. 	Intervenir en cualquier forma en el régimen interno de los sindicatos o de las federaciones de sindicatos;</a:t>
            </a: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 </a:t>
            </a: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II.	Ejecutar cualquier acto que restrinja a los trabajadores el derecho de realizar sus funciones normales para las que  fueron nombradas, así como el ejercicio de sus derechos sindicales y de los demás que otorga esta Ley;</a:t>
            </a: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7861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68760"/>
            <a:ext cx="7772400" cy="52082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0" algn="just">
              <a:buNone/>
            </a:pP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III.	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Hacer propaganda política o religiosa dentro de sus dependencias;</a:t>
            </a:r>
          </a:p>
          <a:p>
            <a:pPr>
              <a:buNone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lvl="0" algn="just">
              <a:buNone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IV.	Realizar actos de represión de cualquier índole, agresiones de palabra o de obra en contra de los trabajadores, familiares o dependientes económicos; y</a:t>
            </a:r>
          </a:p>
          <a:p>
            <a:pPr>
              <a:buNone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lvl="0" algn="just">
              <a:buNone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V.	Solicitar certificado o constancia de no embarazo a las mujeres que soliciten empleo o que ya lo tengan, así como en su caso, negarles el empleo teniendo la experiencia y conocimientos aptos para el mismo por el hecho de estar embarazada, pertenecer a un estado civil determinado, o tener bajo su responsabilidad el cuidado de hijos menores. </a:t>
            </a:r>
          </a:p>
          <a:p>
            <a:pPr algn="just">
              <a:buNone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0" algn="just">
              <a:buNone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	</a:t>
            </a:r>
            <a:endParaRPr lang="es-MX" sz="24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92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4419600"/>
          </a:xfrm>
        </p:spPr>
        <p:txBody>
          <a:bodyPr/>
          <a:lstStyle/>
          <a:p>
            <a:pPr algn="ctr" eaLnBrk="1" hangingPunct="1">
              <a:buNone/>
            </a:pPr>
            <a:r>
              <a:rPr lang="es-MX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LEY DE LOS TRABAJADORES DEL ESTADO</a:t>
            </a:r>
          </a:p>
          <a:p>
            <a:pPr algn="ctr" eaLnBrk="1" hangingPunct="1">
              <a:buNone/>
            </a:pPr>
            <a:endParaRPr lang="es-MX" sz="24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MX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Artículo 54. Son obligaciones de los trabajadores:</a:t>
            </a:r>
            <a:endParaRPr lang="es-MX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14350" lvl="0" indent="-514350" algn="just">
              <a:buFont typeface="+mj-lt"/>
              <a:buAutoNum type="romanUcPeriod"/>
            </a:pPr>
            <a:r>
              <a:rPr lang="es-MX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Asistir con  puntualidad al desempeño de sus labores y desarrollar su trabajo con la intensidad, cuidado y esmero apropiados, sujetándose a la dirección de sus jefes, al nombramiento, a las leyes y reglamentos respectivos.</a:t>
            </a:r>
          </a:p>
          <a:p>
            <a:pPr marL="514350" lvl="0" indent="-514350" algn="just">
              <a:buFont typeface="+mj-lt"/>
              <a:buAutoNum type="romanUcPeriod"/>
            </a:pPr>
            <a:r>
              <a:rPr lang="es-MX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Observar una conducta decorosa dentro del servicio y no dar motivo, con hechos escandalosos, a que de alguna manera se menoscabe su buena reputación, en perjuicio del servicio que se le tenga encomendado.</a:t>
            </a:r>
          </a:p>
          <a:p>
            <a:pPr algn="just" eaLnBrk="1" hangingPunct="1">
              <a:buNone/>
            </a:pPr>
            <a:endParaRPr lang="es-MX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s-MX" sz="24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71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4419600"/>
          </a:xfrm>
        </p:spPr>
        <p:txBody>
          <a:bodyPr/>
          <a:lstStyle/>
          <a:p>
            <a:pPr marL="514350" lvl="0" indent="-514350" algn="just">
              <a:buFont typeface="+mj-lt"/>
              <a:buAutoNum type="romanUcPeriod" startAt="3"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Observar las órdenes e instrucciones que reciban de sus superiores, en asuntos propios del servicio, siempre y cuando se ajusten a lo que establece esta Ley y sus Reglamentos.</a:t>
            </a:r>
          </a:p>
          <a:p>
            <a:pPr marL="514350" lvl="0" indent="-514350" algn="just">
              <a:buFont typeface="+mj-lt"/>
              <a:buAutoNum type="romanUcPeriod" startAt="3"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Cumplir con las obligaciones que impongan las condiciones generales de trabajo.</a:t>
            </a:r>
          </a:p>
          <a:p>
            <a:pPr marL="514350" lvl="0" indent="-514350" algn="just">
              <a:buFont typeface="+mj-lt"/>
              <a:buAutoNum type="romanUcPeriod" startAt="3"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Guardar reserva respecto de los asuntos de que tengan conocimiento con motivo de su trabajo.</a:t>
            </a:r>
          </a:p>
          <a:p>
            <a:pPr eaLnBrk="1" hangingPunct="1">
              <a:buNone/>
            </a:pPr>
            <a:endParaRPr lang="es-MX" sz="24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51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4419600"/>
          </a:xfrm>
        </p:spPr>
        <p:txBody>
          <a:bodyPr/>
          <a:lstStyle/>
          <a:p>
            <a:pPr marL="514350" lvl="0" indent="-514350" algn="just">
              <a:buFont typeface="+mj-lt"/>
              <a:buAutoNum type="romanUcPeriod" startAt="6"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Tratar con cortesía y diligencia al público.</a:t>
            </a:r>
          </a:p>
          <a:p>
            <a:pPr marL="514350" lvl="0" indent="-514350" algn="just">
              <a:buFont typeface="+mj-lt"/>
              <a:buAutoNum type="romanUcPeriod" startAt="6"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Tratar con cortesía y respeto a sus compañeros de trabajo.</a:t>
            </a:r>
          </a:p>
          <a:p>
            <a:pPr marL="514350" lvl="0" indent="-514350" algn="just">
              <a:buFont typeface="+mj-lt"/>
              <a:buAutoNum type="romanUcPeriod" startAt="6"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Evitar la ejecución de actos que pongan en peligro su seguridad y la de sus compañeros.</a:t>
            </a:r>
          </a:p>
          <a:p>
            <a:pPr marL="514350" indent="-514350" algn="just">
              <a:buFont typeface="+mj-lt"/>
              <a:buAutoNum type="romanUcPeriod" startAt="6"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Abstenerse de hacer propaganda dentro de los edificios o lugares de trabajo, excepto cuando se trate de aspectos sindicales;</a:t>
            </a:r>
            <a:endParaRPr lang="es-MX" sz="24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61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4419600"/>
          </a:xfrm>
        </p:spPr>
        <p:txBody>
          <a:bodyPr/>
          <a:lstStyle/>
          <a:p>
            <a:pPr eaLnBrk="1" hangingPunct="1"/>
            <a:endParaRPr lang="es-MX" sz="2400" dirty="0" smtClean="0">
              <a:latin typeface="Gotham Medium" pitchFamily="-80" charset="0"/>
            </a:endParaRPr>
          </a:p>
        </p:txBody>
      </p:sp>
      <p:sp>
        <p:nvSpPr>
          <p:cNvPr id="17" name="16 Proceso"/>
          <p:cNvSpPr/>
          <p:nvPr/>
        </p:nvSpPr>
        <p:spPr bwMode="auto">
          <a:xfrm>
            <a:off x="2483768" y="1844824"/>
            <a:ext cx="4464496" cy="864096"/>
          </a:xfrm>
          <a:prstGeom prst="flowChartProcess">
            <a:avLst/>
          </a:prstGeom>
          <a:solidFill>
            <a:srgbClr val="1D7B0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80" charset="-128"/>
              </a:rPr>
              <a:t>    </a:t>
            </a:r>
            <a:r>
              <a:rPr kumimoji="0" lang="es-MX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80" charset="-128"/>
              </a:rPr>
              <a:t>NORMATIVIDAD</a:t>
            </a:r>
          </a:p>
        </p:txBody>
      </p:sp>
      <p:sp>
        <p:nvSpPr>
          <p:cNvPr id="18" name="17 Rectángulo"/>
          <p:cNvSpPr/>
          <p:nvPr/>
        </p:nvSpPr>
        <p:spPr bwMode="auto">
          <a:xfrm>
            <a:off x="1475656" y="3933056"/>
            <a:ext cx="2592288" cy="576064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80" charset="-128"/>
              </a:rPr>
              <a:t>      FEDERAL</a:t>
            </a:r>
          </a:p>
        </p:txBody>
      </p:sp>
      <p:sp>
        <p:nvSpPr>
          <p:cNvPr id="21" name="20 Rectángulo"/>
          <p:cNvSpPr/>
          <p:nvPr/>
        </p:nvSpPr>
        <p:spPr bwMode="auto">
          <a:xfrm>
            <a:off x="5364088" y="3933056"/>
            <a:ext cx="2592288" cy="576064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80" charset="-128"/>
              </a:rPr>
              <a:t>      ESTATAL</a:t>
            </a:r>
          </a:p>
        </p:txBody>
      </p:sp>
      <p:cxnSp>
        <p:nvCxnSpPr>
          <p:cNvPr id="25" name="24 Conector recto de flecha"/>
          <p:cNvCxnSpPr/>
          <p:nvPr/>
        </p:nvCxnSpPr>
        <p:spPr bwMode="auto">
          <a:xfrm>
            <a:off x="4860032" y="2780928"/>
            <a:ext cx="914400" cy="914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25 Conector recto de flecha"/>
          <p:cNvCxnSpPr/>
          <p:nvPr/>
        </p:nvCxnSpPr>
        <p:spPr bwMode="auto">
          <a:xfrm rot="5400000">
            <a:off x="3239852" y="2816932"/>
            <a:ext cx="1008112" cy="9361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51711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4419600"/>
          </a:xfrm>
        </p:spPr>
        <p:txBody>
          <a:bodyPr/>
          <a:lstStyle/>
          <a:p>
            <a:pPr marL="514350" lvl="0" indent="-514350" algn="just">
              <a:buFont typeface="+mj-lt"/>
              <a:buAutoNum type="romanUcPeriod" startAt="10"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Someterse a exámenes médicos periódicamente.</a:t>
            </a:r>
          </a:p>
          <a:p>
            <a:pPr marL="514350" lvl="0" indent="-514350" algn="just">
              <a:buFont typeface="+mj-lt"/>
              <a:buAutoNum type="romanUcPeriod" startAt="10"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 caso de enfermedad, dar aviso a la dependencia de su adscripción, presentando la incapacidad a más tardar durante las cuarenta y ocho horas siguientes;</a:t>
            </a:r>
          </a:p>
          <a:p>
            <a:pPr marL="514350" lvl="0" indent="-514350" algn="just">
              <a:buFont typeface="+mj-lt"/>
              <a:buAutoNum type="romanUcPeriod" startAt="10"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 caso de renuncia, no dejar el servicio sino hasta que haya sido entregados los expedientes, documentos, fondos, valores o bienes cuya atención, administración o guarda estén bajo su cuidado, de acuerdo con las disposiciones legales aplicables.</a:t>
            </a:r>
          </a:p>
          <a:p>
            <a:pPr eaLnBrk="1" hangingPunct="1">
              <a:buNone/>
            </a:pPr>
            <a:endParaRPr lang="es-MX" sz="24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16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4419600"/>
          </a:xfrm>
        </p:spPr>
        <p:txBody>
          <a:bodyPr/>
          <a:lstStyle/>
          <a:p>
            <a:pPr marL="514350" lvl="0" indent="-514350" algn="just">
              <a:buFont typeface="+mj-lt"/>
              <a:buAutoNum type="romanUcPeriod" startAt="13"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Comunicar a sus superiores cualquier irregularidad que observen en el servicio.</a:t>
            </a:r>
          </a:p>
          <a:p>
            <a:pPr marL="514350" indent="-514350" algn="just">
              <a:buFont typeface="+mj-lt"/>
              <a:buAutoNum type="romanUcPeriod" startAt="13"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Asistir a los cursos o seminarios que se organicen mediante los programas de capacitación administrativa para adquirir los conocimientos indispensables a fin de obtener ascensos, conforme a escalafón o para asegurar el mantenimiento de aptitudes en su área de trabajo.</a:t>
            </a:r>
            <a:endParaRPr lang="es-MX" sz="24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22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4419600"/>
          </a:xfrm>
        </p:spPr>
        <p:txBody>
          <a:bodyPr/>
          <a:lstStyle/>
          <a:p>
            <a:pPr lvl="0">
              <a:buNone/>
            </a:pPr>
            <a:endParaRPr lang="es-MX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marL="514350" lvl="0" indent="-514350" algn="just">
              <a:buFont typeface="+mj-lt"/>
              <a:buAutoNum type="romanUcPeriod" startAt="15"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Cumplir con las medidas de seguridad e higiene; y</a:t>
            </a:r>
          </a:p>
          <a:p>
            <a:pPr marL="514350" lvl="0" indent="-514350" algn="just">
              <a:buNone/>
            </a:pPr>
            <a:endParaRPr lang="es-MX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14350" lvl="0" indent="-514350" algn="just">
              <a:buFont typeface="+mj-lt"/>
              <a:buAutoNum type="romanUcPeriod" startAt="15"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Abstenerse durante las labores, de toda ocupación o actividad extraña a ellas, con excepción de las de carácter sindical, cívicas y de capacitación.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6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980728"/>
            <a:ext cx="7772400" cy="5496272"/>
          </a:xfrm>
        </p:spPr>
        <p:txBody>
          <a:bodyPr/>
          <a:lstStyle/>
          <a:p>
            <a:pPr algn="ctr">
              <a:buFontTx/>
              <a:buNone/>
              <a:defRPr/>
            </a:pPr>
            <a:endParaRPr lang="es-MX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FontTx/>
              <a:buNone/>
              <a:defRPr/>
            </a:pPr>
            <a:endParaRPr lang="es-MX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FontTx/>
              <a:buNone/>
              <a:defRPr/>
            </a:pPr>
            <a:r>
              <a:rPr lang="es-MX" sz="2400" b="1" dirty="0" smtClean="0">
                <a:latin typeface="Arial" pitchFamily="34" charset="0"/>
                <a:cs typeface="Arial" pitchFamily="34" charset="0"/>
              </a:rPr>
              <a:t>FEDERAL</a:t>
            </a:r>
          </a:p>
          <a:p>
            <a:pPr algn="ctr">
              <a:buFontTx/>
              <a:buNone/>
              <a:defRPr/>
            </a:pPr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Constitución Política de los Estados Unidos Mexicanos.</a:t>
            </a:r>
          </a:p>
          <a:p>
            <a:pPr>
              <a:defRPr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Ley General de Educación.</a:t>
            </a:r>
          </a:p>
          <a:p>
            <a:pPr>
              <a:defRPr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Ley Federal del trabajo.</a:t>
            </a:r>
          </a:p>
          <a:p>
            <a:pPr>
              <a:defRPr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Acuerdos Secretariales.</a:t>
            </a:r>
          </a:p>
          <a:p>
            <a:pPr>
              <a:buFontTx/>
              <a:buNone/>
              <a:defRPr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eaLnBrk="1" hangingPunct="1"/>
            <a:endParaRPr lang="es-MX" sz="24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81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052736"/>
            <a:ext cx="7772400" cy="5424264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ESTATAL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  <a:defRPr/>
            </a:pP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 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Constitución Política del Estado de Querétaro</a:t>
            </a:r>
          </a:p>
          <a:p>
            <a:pPr>
              <a:defRPr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Ley de Educación del Estado de Querétaro.</a:t>
            </a:r>
          </a:p>
          <a:p>
            <a:pPr>
              <a:defRPr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Ley de la Administración Pública Paraestatal</a:t>
            </a:r>
          </a:p>
          <a:p>
            <a:pPr>
              <a:defRPr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Ley para la protección de los derechos de las niñas, niños y adolescentes del Estado de Querétaro.</a:t>
            </a:r>
          </a:p>
          <a:p>
            <a:pPr>
              <a:defRPr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Ley Estatal de Acceso a la Información Pública Gubernamental</a:t>
            </a:r>
          </a:p>
          <a:p>
            <a:pPr>
              <a:defRPr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Ley de Entrega Recepción</a:t>
            </a:r>
          </a:p>
          <a:p>
            <a:pPr>
              <a:defRPr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Decreto de Creación de USEBEQ</a:t>
            </a:r>
          </a:p>
          <a:p>
            <a:pPr>
              <a:defRPr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Reglamento Interior de USEBEQ</a:t>
            </a:r>
          </a:p>
          <a:p>
            <a:pPr>
              <a:defRPr/>
            </a:pP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Ley de los Trabajadores del Estado de Querétaro.</a:t>
            </a:r>
          </a:p>
          <a:p>
            <a:pPr>
              <a:defRPr/>
            </a:pP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Ley de Responsabilidades de los Servidores Públicos del Estado de Querétaro.</a:t>
            </a:r>
          </a:p>
        </p:txBody>
      </p:sp>
    </p:spTree>
    <p:extLst>
      <p:ext uri="{BB962C8B-B14F-4D97-AF65-F5344CB8AC3E}">
        <p14:creationId xmlns:p14="http://schemas.microsoft.com/office/powerpoint/2010/main" val="100304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68760"/>
            <a:ext cx="7772400" cy="5208240"/>
          </a:xfrm>
        </p:spPr>
        <p:txBody>
          <a:bodyPr vert="horz" lIns="91440" tIns="45720" rIns="91440" bIns="45720" rtlCol="0">
            <a:normAutofit/>
          </a:bodyPr>
          <a:lstStyle/>
          <a:p>
            <a:pPr algn="ctr">
              <a:buFontTx/>
              <a:buNone/>
            </a:pPr>
            <a:r>
              <a:rPr lang="es-MX" sz="2400" b="1" dirty="0">
                <a:latin typeface="Arial" pitchFamily="34" charset="0"/>
                <a:cs typeface="Arial" pitchFamily="34" charset="0"/>
              </a:rPr>
              <a:t>LEY DE LOS TRABAJADORES DEL ESTADO</a:t>
            </a:r>
          </a:p>
          <a:p>
            <a:pPr algn="ctr">
              <a:buFontTx/>
              <a:buNone/>
            </a:pPr>
            <a:endParaRPr lang="es-MX" sz="2000" b="1" dirty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</a:pPr>
            <a:r>
              <a:rPr lang="es-MX" sz="2000" b="1" dirty="0">
                <a:latin typeface="Arial" pitchFamily="34" charset="0"/>
                <a:cs typeface="Arial" pitchFamily="34" charset="0"/>
              </a:rPr>
              <a:t>	</a:t>
            </a:r>
            <a:r>
              <a:rPr lang="es-MX" sz="2000" dirty="0">
                <a:latin typeface="Arial" pitchFamily="34" charset="0"/>
                <a:cs typeface="Arial" pitchFamily="34" charset="0"/>
              </a:rPr>
              <a:t>Artículo 52. Son obligaciones de las dependencias públicas a que se refiere la presente  Ley:</a:t>
            </a:r>
          </a:p>
          <a:p>
            <a:pPr algn="just">
              <a:buFontTx/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I. Cubrir puntualmente los salarios devengados por sus trabajadores;</a:t>
            </a:r>
          </a:p>
          <a:p>
            <a:pPr algn="just">
              <a:buFontTx/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 </a:t>
            </a:r>
          </a:p>
          <a:p>
            <a:pPr algn="just">
              <a:buFontTx/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II. Preferir, en igualdad de circunstancias, aptitudes o antigüedad, a los trabajadores sindicados respecto de quienes no lo están, a los que acrediten mejores derechos conforme hubieren prestado servicios satisfactoriamente;</a:t>
            </a:r>
          </a:p>
          <a:p>
            <a:pPr algn="just">
              <a:buFontTx/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ctr">
              <a:buFontTx/>
              <a:buNone/>
            </a:pPr>
            <a:endParaRPr lang="es-MX" sz="2000" b="1" dirty="0">
              <a:latin typeface="Arial" pitchFamily="34" charset="0"/>
              <a:cs typeface="Arial" pitchFamily="34" charset="0"/>
            </a:endParaRPr>
          </a:p>
          <a:p>
            <a:pPr algn="ctr">
              <a:buFontTx/>
              <a:buNone/>
            </a:pPr>
            <a:endParaRPr lang="es-MX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27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68760"/>
            <a:ext cx="7772400" cy="520824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	Para los efectos del párrafo que antecede, en cada una de las dependencias se formarán escalafones, de acuerdo con las bases establecidas en esta Ley.</a:t>
            </a: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 </a:t>
            </a: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	Los servidores públicos de las dependencias nombrarán y removerán libremente a los trabajadores de confianza y a los eventuales que desempeñen esas funciones.</a:t>
            </a: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 </a:t>
            </a: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62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68760"/>
            <a:ext cx="7772400" cy="520824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	Un trabajador de base podrá ser ascendido a un puesto de confianza, pero en este caso y mientras conserve esa categoría, quedarán en suspenso todos los derechos y prerrogativas que tuviere con el sindicato al que pertenezca, teniendo derecho de ocupar nuevamente su plaza de base en el momento que lo solicite o cuando por otras circunstancias termine su cargo de confianza, restableciéndose los vínculos con el sindicato.</a:t>
            </a: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25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68760"/>
            <a:ext cx="7772400" cy="520824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	</a:t>
            </a: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	El trabajador que supla al ascendido en su puesto de base, tendrá calidad de interino, de modo que si el trabajador removido a un puesto de confianza vuelve a su puesto de base, lo constituye un derecho para él, el suplente dejará de prestar sus servicios sin responsabilidad para la entidad correspondiente, a menos que se trate de promoción escalafonaria.</a:t>
            </a: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 </a:t>
            </a: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	</a:t>
            </a: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77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68760"/>
            <a:ext cx="7772400" cy="520824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	</a:t>
            </a:r>
          </a:p>
          <a:p>
            <a:pPr algn="just" fontAlgn="base">
              <a:spcAft>
                <a:spcPct val="0"/>
              </a:spcAft>
              <a:buNone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III.	Pactar colectivamente mediante convenios suscritos con los Sindicatos;  revisando anualmente las cláusulas relativas al salario por cuota diaria y bianualmente el clausulado general, independientemente de los movimientos salariales emergentes, originados por los índices inflacionarios y pérdidas del poder adquisitivo; 	</a:t>
            </a: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Aft>
                <a:spcPct val="0"/>
              </a:spcAft>
              <a:buNone/>
            </a:pP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95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422</Words>
  <Application>Microsoft Office PowerPoint</Application>
  <PresentationFormat>Presentación en pantalla (4:3)</PresentationFormat>
  <Paragraphs>144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USEBEQ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Texto</dc:title>
  <dc:creator>Arlen</dc:creator>
  <cp:lastModifiedBy>Juan German Gutierrez Rivera</cp:lastModifiedBy>
  <cp:revision>3</cp:revision>
  <dcterms:created xsi:type="dcterms:W3CDTF">2012-03-29T19:10:32Z</dcterms:created>
  <dcterms:modified xsi:type="dcterms:W3CDTF">2012-05-16T21:21:43Z</dcterms:modified>
</cp:coreProperties>
</file>